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86" r:id="rId2"/>
    <p:sldId id="274" r:id="rId3"/>
    <p:sldId id="275" r:id="rId4"/>
    <p:sldId id="287" r:id="rId5"/>
    <p:sldId id="277" r:id="rId6"/>
    <p:sldId id="279" r:id="rId7"/>
    <p:sldId id="281" r:id="rId8"/>
    <p:sldId id="282" r:id="rId9"/>
    <p:sldId id="284" r:id="rId10"/>
    <p:sldId id="285" r:id="rId11"/>
    <p:sldId id="258" r:id="rId12"/>
    <p:sldId id="259" r:id="rId13"/>
    <p:sldId id="260" r:id="rId14"/>
    <p:sldId id="261" r:id="rId15"/>
    <p:sldId id="263" r:id="rId16"/>
    <p:sldId id="265" r:id="rId17"/>
    <p:sldId id="267" r:id="rId18"/>
    <p:sldId id="269" r:id="rId19"/>
    <p:sldId id="270" r:id="rId20"/>
    <p:sldId id="271" r:id="rId21"/>
    <p:sldId id="272" r:id="rId2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CDBC487-1C7D-415E-857D-570F15B29B47}" type="datetimeFigureOut">
              <a:rPr lang="en-US" smtClean="0"/>
              <a:t>10/28/2011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9CB1877D-F55D-420F-AFEB-ADE766A32E4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B3F43A6C-33BA-49C8-A10F-AE4F02252380}" type="datetimeFigureOut">
              <a:rPr lang="en-US" smtClean="0"/>
              <a:t>10/28/2011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490F4EE2-339E-4536-92A8-82AD5B6478E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F08CC-5FF6-4EA8-B8FA-908DB56C1E3E}" type="datetimeFigureOut">
              <a:rPr lang="en-US" smtClean="0"/>
              <a:t>10/28/2011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0B6F0-3915-422C-A314-787E2328B3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F08CC-5FF6-4EA8-B8FA-908DB56C1E3E}" type="datetimeFigureOut">
              <a:rPr lang="en-US" smtClean="0"/>
              <a:t>10/28/2011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0B6F0-3915-422C-A314-787E2328B3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F08CC-5FF6-4EA8-B8FA-908DB56C1E3E}" type="datetimeFigureOut">
              <a:rPr lang="en-US" smtClean="0"/>
              <a:t>10/28/2011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0B6F0-3915-422C-A314-787E2328B3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F08CC-5FF6-4EA8-B8FA-908DB56C1E3E}" type="datetimeFigureOut">
              <a:rPr lang="en-US" smtClean="0"/>
              <a:t>10/28/2011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0B6F0-3915-422C-A314-787E2328B3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F08CC-5FF6-4EA8-B8FA-908DB56C1E3E}" type="datetimeFigureOut">
              <a:rPr lang="en-US" smtClean="0"/>
              <a:t>10/28/2011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0B6F0-3915-422C-A314-787E2328B3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F08CC-5FF6-4EA8-B8FA-908DB56C1E3E}" type="datetimeFigureOut">
              <a:rPr lang="en-US" smtClean="0"/>
              <a:t>10/28/2011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0B6F0-3915-422C-A314-787E2328B3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F08CC-5FF6-4EA8-B8FA-908DB56C1E3E}" type="datetimeFigureOut">
              <a:rPr lang="en-US" smtClean="0"/>
              <a:t>10/28/2011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0B6F0-3915-422C-A314-787E2328B3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F08CC-5FF6-4EA8-B8FA-908DB56C1E3E}" type="datetimeFigureOut">
              <a:rPr lang="en-US" smtClean="0"/>
              <a:t>10/28/2011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0B6F0-3915-422C-A314-787E2328B3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F08CC-5FF6-4EA8-B8FA-908DB56C1E3E}" type="datetimeFigureOut">
              <a:rPr lang="en-US" smtClean="0"/>
              <a:t>10/28/2011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0B6F0-3915-422C-A314-787E2328B3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F08CC-5FF6-4EA8-B8FA-908DB56C1E3E}" type="datetimeFigureOut">
              <a:rPr lang="en-US" smtClean="0"/>
              <a:t>10/28/2011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0B6F0-3915-422C-A314-787E2328B3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F08CC-5FF6-4EA8-B8FA-908DB56C1E3E}" type="datetimeFigureOut">
              <a:rPr lang="en-US" smtClean="0"/>
              <a:t>10/28/2011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0B6F0-3915-422C-A314-787E2328B3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4F08CC-5FF6-4EA8-B8FA-908DB56C1E3E}" type="datetimeFigureOut">
              <a:rPr lang="en-US" smtClean="0"/>
              <a:t>10/28/2011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F0B6F0-3915-422C-A314-787E2328B3F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 your Understanding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At the end of today’s lesson, you should able to answer the following questions: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1) What is an organelle and what are the different types of organelles found in eukaryotic cells?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2)  Where are the various organelles located in the cell?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3) What are the structures and functions of each organelle?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9" descr="sb4826c06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41284"/>
          <a:stretch>
            <a:fillRect/>
          </a:stretch>
        </p:blipFill>
        <p:spPr bwMode="auto">
          <a:xfrm>
            <a:off x="1600200" y="1295400"/>
            <a:ext cx="6043613" cy="423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eaLnBrk="1" hangingPunct="1"/>
            <a:r>
              <a:rPr lang="en-US" b="1" smtClean="0">
                <a:solidFill>
                  <a:srgbClr val="CC00CC"/>
                </a:solidFill>
              </a:rPr>
              <a:t>Lysosomes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5029200" cy="5181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b="1" smtClean="0">
                <a:solidFill>
                  <a:srgbClr val="0000FF"/>
                </a:solidFill>
              </a:rPr>
              <a:t>Structure: </a:t>
            </a:r>
            <a:r>
              <a:rPr lang="en-US" sz="2800" smtClean="0"/>
              <a:t>small, spherical organelles that enclose hydrolytic enzymes within single membranes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b="1" smtClean="0">
                <a:solidFill>
                  <a:srgbClr val="0000FF"/>
                </a:solidFill>
              </a:rPr>
              <a:t>Function: </a:t>
            </a:r>
            <a:r>
              <a:rPr lang="en-US" sz="2800" smtClean="0"/>
              <a:t>these enzymes can digest carbs, lipids, DNA, RNA, old organelles, viruses, bacteria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Not found in plant cells or prokaryotes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Role of lysosomes in development?</a:t>
            </a:r>
            <a:endParaRPr lang="en-US" sz="2800" b="1" smtClean="0">
              <a:solidFill>
                <a:srgbClr val="0000FF"/>
              </a:solidFill>
            </a:endParaRPr>
          </a:p>
        </p:txBody>
      </p:sp>
      <p:pic>
        <p:nvPicPr>
          <p:cNvPr id="4198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1371600"/>
            <a:ext cx="3581400" cy="2579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4114800"/>
            <a:ext cx="2476500" cy="2490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828800"/>
            <a:ext cx="7010400" cy="261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066800"/>
            <a:ext cx="5867400" cy="469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5" name="Oval 3"/>
          <p:cNvSpPr>
            <a:spLocks noChangeArrowheads="1"/>
          </p:cNvSpPr>
          <p:nvPr/>
        </p:nvSpPr>
        <p:spPr bwMode="auto">
          <a:xfrm>
            <a:off x="4953000" y="2438400"/>
            <a:ext cx="1143000" cy="7620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>
                <a:solidFill>
                  <a:srgbClr val="CC00CC"/>
                </a:solidFill>
              </a:rPr>
              <a:t>Mitochondria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5410200" cy="4876800"/>
          </a:xfrm>
        </p:spPr>
        <p:txBody>
          <a:bodyPr/>
          <a:lstStyle/>
          <a:p>
            <a:pPr eaLnBrk="1" hangingPunct="1"/>
            <a:r>
              <a:rPr lang="en-US" b="1" smtClean="0">
                <a:solidFill>
                  <a:srgbClr val="0000FF"/>
                </a:solidFill>
              </a:rPr>
              <a:t>Function: </a:t>
            </a:r>
            <a:r>
              <a:rPr lang="en-US" smtClean="0"/>
              <a:t>powerhouse of the cell; produces energy!</a:t>
            </a:r>
          </a:p>
          <a:p>
            <a:pPr eaLnBrk="1" hangingPunct="1"/>
            <a:r>
              <a:rPr lang="en-US" b="1" smtClean="0">
                <a:solidFill>
                  <a:srgbClr val="0000FF"/>
                </a:solidFill>
              </a:rPr>
              <a:t>Structure: </a:t>
            </a:r>
            <a:r>
              <a:rPr lang="en-US" smtClean="0"/>
              <a:t>2 membranes, have their own DNA</a:t>
            </a:r>
            <a:endParaRPr lang="en-US" b="1" smtClean="0">
              <a:solidFill>
                <a:srgbClr val="0000FF"/>
              </a:solidFill>
            </a:endParaRPr>
          </a:p>
          <a:p>
            <a:pPr eaLnBrk="1" hangingPunct="1"/>
            <a:r>
              <a:rPr lang="en-US" b="1" smtClean="0">
                <a:solidFill>
                  <a:srgbClr val="0000FF"/>
                </a:solidFill>
              </a:rPr>
              <a:t>Question: </a:t>
            </a:r>
            <a:r>
              <a:rPr lang="en-US" smtClean="0"/>
              <a:t>In what types of cells would mitochondria be the most numerous?</a:t>
            </a:r>
          </a:p>
          <a:p>
            <a:pPr eaLnBrk="1" hangingPunct="1">
              <a:buFontTx/>
              <a:buNone/>
            </a:pPr>
            <a:endParaRPr lang="en-US" b="1" smtClean="0">
              <a:solidFill>
                <a:srgbClr val="0000FF"/>
              </a:solidFill>
            </a:endParaRPr>
          </a:p>
        </p:txBody>
      </p:sp>
      <p:pic>
        <p:nvPicPr>
          <p:cNvPr id="4506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72200" y="1143000"/>
            <a:ext cx="2601913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48400" y="4038600"/>
            <a:ext cx="2543175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b="1" smtClean="0">
                <a:solidFill>
                  <a:srgbClr val="CC00CC"/>
                </a:solidFill>
              </a:rPr>
              <a:t>Chloroplasts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990600"/>
            <a:ext cx="8001000" cy="3048000"/>
          </a:xfrm>
        </p:spPr>
        <p:txBody>
          <a:bodyPr/>
          <a:lstStyle/>
          <a:p>
            <a:pPr eaLnBrk="1" hangingPunct="1"/>
            <a:r>
              <a:rPr lang="en-US" b="1" smtClean="0">
                <a:solidFill>
                  <a:srgbClr val="0000FF"/>
                </a:solidFill>
              </a:rPr>
              <a:t>Function: </a:t>
            </a:r>
            <a:r>
              <a:rPr lang="en-US" smtClean="0"/>
              <a:t>the organelles in a plant cell in which the energy of sunlight is converted into chemical energy (photosynthesis)</a:t>
            </a:r>
          </a:p>
          <a:p>
            <a:pPr eaLnBrk="1" hangingPunct="1"/>
            <a:r>
              <a:rPr lang="en-US" b="1" smtClean="0">
                <a:solidFill>
                  <a:srgbClr val="0000FF"/>
                </a:solidFill>
              </a:rPr>
              <a:t>Structure: </a:t>
            </a:r>
            <a:r>
              <a:rPr lang="en-US" smtClean="0"/>
              <a:t>2 membranes, contains DNA, chlorophyll (green color!)</a:t>
            </a:r>
            <a:endParaRPr lang="en-US" b="1" smtClean="0">
              <a:solidFill>
                <a:srgbClr val="0000FF"/>
              </a:solidFill>
            </a:endParaRPr>
          </a:p>
        </p:txBody>
      </p:sp>
      <p:pic>
        <p:nvPicPr>
          <p:cNvPr id="4710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3810000"/>
            <a:ext cx="4191000" cy="277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0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3810000"/>
            <a:ext cx="2643188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b="1" smtClean="0">
                <a:solidFill>
                  <a:srgbClr val="CC00CC"/>
                </a:solidFill>
              </a:rPr>
              <a:t>Vacuole</a:t>
            </a:r>
          </a:p>
        </p:txBody>
      </p:sp>
      <p:sp>
        <p:nvSpPr>
          <p:cNvPr id="49155" name="AutoShape 3"/>
          <p:cNvSpPr>
            <a:spLocks noChangeAspect="1" noChangeArrowheads="1"/>
          </p:cNvSpPr>
          <p:nvPr>
            <p:ph type="body" idx="1"/>
          </p:nvPr>
        </p:nvSpPr>
        <p:spPr>
          <a:xfrm>
            <a:off x="249238" y="1371600"/>
            <a:ext cx="4322762" cy="5105400"/>
          </a:xfrm>
        </p:spPr>
        <p:txBody>
          <a:bodyPr/>
          <a:lstStyle/>
          <a:p>
            <a:pPr eaLnBrk="1" hangingPunct="1"/>
            <a:r>
              <a:rPr lang="en-US" smtClean="0"/>
              <a:t>Found in plants and animals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Large central vacuole in plant cells</a:t>
            </a:r>
          </a:p>
          <a:p>
            <a:pPr eaLnBrk="1" hangingPunct="1">
              <a:buFontTx/>
              <a:buNone/>
            </a:pPr>
            <a:endParaRPr lang="en-US" smtClean="0"/>
          </a:p>
          <a:p>
            <a:pPr eaLnBrk="1" hangingPunct="1"/>
            <a:r>
              <a:rPr lang="en-US" b="1" smtClean="0">
                <a:solidFill>
                  <a:srgbClr val="0000FF"/>
                </a:solidFill>
              </a:rPr>
              <a:t>Function: </a:t>
            </a:r>
            <a:r>
              <a:rPr lang="en-US" smtClean="0"/>
              <a:t>fluid-filled organelle that stores enzymes and wastes</a:t>
            </a:r>
            <a:endParaRPr lang="en-US" b="1" smtClean="0">
              <a:solidFill>
                <a:srgbClr val="0000FF"/>
              </a:solidFill>
            </a:endParaRPr>
          </a:p>
        </p:txBody>
      </p:sp>
      <p:pic>
        <p:nvPicPr>
          <p:cNvPr id="4915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838200"/>
            <a:ext cx="3314700" cy="2868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3962400"/>
            <a:ext cx="33528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>
                <a:solidFill>
                  <a:srgbClr val="CC00CC"/>
                </a:solidFill>
              </a:rPr>
              <a:t>Cell Wall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4876800" cy="4525963"/>
          </a:xfrm>
        </p:spPr>
        <p:txBody>
          <a:bodyPr/>
          <a:lstStyle/>
          <a:p>
            <a:pPr eaLnBrk="1" hangingPunct="1"/>
            <a:r>
              <a:rPr lang="en-US" smtClean="0"/>
              <a:t>Not found on animal cells; on plant cells and bacteria</a:t>
            </a:r>
          </a:p>
          <a:p>
            <a:pPr eaLnBrk="1" hangingPunct="1"/>
            <a:r>
              <a:rPr lang="en-US" b="1" smtClean="0">
                <a:solidFill>
                  <a:srgbClr val="0000FF"/>
                </a:solidFill>
              </a:rPr>
              <a:t>Function: </a:t>
            </a:r>
            <a:r>
              <a:rPr lang="en-US" smtClean="0"/>
              <a:t>supports and protects the cell</a:t>
            </a:r>
          </a:p>
          <a:p>
            <a:pPr eaLnBrk="1" hangingPunct="1"/>
            <a:r>
              <a:rPr lang="en-US" b="1" smtClean="0">
                <a:solidFill>
                  <a:srgbClr val="0000FF"/>
                </a:solidFill>
              </a:rPr>
              <a:t>Structure: </a:t>
            </a:r>
            <a:r>
              <a:rPr lang="en-US" smtClean="0"/>
              <a:t>cellulose, pores</a:t>
            </a:r>
            <a:endParaRPr lang="en-US" b="1" smtClean="0">
              <a:solidFill>
                <a:srgbClr val="0000FF"/>
              </a:solidFill>
            </a:endParaRPr>
          </a:p>
        </p:txBody>
      </p:sp>
      <p:pic>
        <p:nvPicPr>
          <p:cNvPr id="5120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1524000"/>
            <a:ext cx="3421063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>
                <a:solidFill>
                  <a:srgbClr val="CC00CC"/>
                </a:solidFill>
              </a:rPr>
              <a:t>Cytoskeleton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295400"/>
            <a:ext cx="4800600" cy="5562600"/>
          </a:xfrm>
        </p:spPr>
        <p:txBody>
          <a:bodyPr/>
          <a:lstStyle/>
          <a:p>
            <a:pPr eaLnBrk="1" hangingPunct="1"/>
            <a:r>
              <a:rPr lang="en-US" sz="2800" b="1" smtClean="0">
                <a:solidFill>
                  <a:srgbClr val="0000FF"/>
                </a:solidFill>
              </a:rPr>
              <a:t>Function: </a:t>
            </a:r>
            <a:r>
              <a:rPr lang="en-US" sz="2800" smtClean="0"/>
              <a:t>a structure to maintain the shape and size of cells (like our skeletons!)</a:t>
            </a:r>
          </a:p>
          <a:p>
            <a:pPr eaLnBrk="1" hangingPunct="1"/>
            <a:r>
              <a:rPr lang="en-US" sz="2800" b="1" smtClean="0">
                <a:solidFill>
                  <a:srgbClr val="0000FF"/>
                </a:solidFill>
              </a:rPr>
              <a:t>Structure: </a:t>
            </a:r>
            <a:r>
              <a:rPr lang="en-US" sz="2800" smtClean="0"/>
              <a:t>a network of long protein strands located in the cytosol; 2 types </a:t>
            </a:r>
          </a:p>
          <a:p>
            <a:pPr eaLnBrk="1" hangingPunct="1">
              <a:buFontTx/>
              <a:buNone/>
            </a:pPr>
            <a:r>
              <a:rPr lang="en-US" sz="2800" b="1" smtClean="0">
                <a:solidFill>
                  <a:srgbClr val="0000FF"/>
                </a:solidFill>
              </a:rPr>
              <a:t>		</a:t>
            </a:r>
            <a:r>
              <a:rPr lang="en-US" sz="2800" smtClean="0"/>
              <a:t>1) Microfilaments 		    (thinner)</a:t>
            </a:r>
          </a:p>
          <a:p>
            <a:pPr eaLnBrk="1" hangingPunct="1">
              <a:buFontTx/>
              <a:buNone/>
            </a:pPr>
            <a:r>
              <a:rPr lang="en-US" sz="2800" smtClean="0"/>
              <a:t>		2) Microtubules 	(thicker)</a:t>
            </a:r>
            <a:endParaRPr lang="en-US" sz="2800" b="1" smtClean="0">
              <a:solidFill>
                <a:srgbClr val="0000FF"/>
              </a:solidFill>
            </a:endParaRPr>
          </a:p>
        </p:txBody>
      </p:sp>
      <p:pic>
        <p:nvPicPr>
          <p:cNvPr id="532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1676400"/>
            <a:ext cx="3505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990600"/>
            <a:ext cx="7391400" cy="486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Review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b="1" smtClean="0"/>
              <a:t>Organelle:</a:t>
            </a:r>
            <a:r>
              <a:rPr lang="en-US" b="1" smtClean="0">
                <a:solidFill>
                  <a:srgbClr val="0000FF"/>
                </a:solidFill>
              </a:rPr>
              <a:t> </a:t>
            </a:r>
            <a:r>
              <a:rPr lang="en-US" smtClean="0"/>
              <a:t>A cell component that performs specific functions for the cell</a:t>
            </a:r>
          </a:p>
          <a:p>
            <a:pPr eaLnBrk="1" hangingPunct="1">
              <a:lnSpc>
                <a:spcPct val="90000"/>
              </a:lnSpc>
            </a:pPr>
            <a:endParaRPr lang="en-US" smtClean="0"/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Cell biologists divide the eukaryotic cell into two major parts: the nucleus and the cytoplasm. </a:t>
            </a:r>
          </a:p>
          <a:p>
            <a:pPr eaLnBrk="1" hangingPunct="1">
              <a:lnSpc>
                <a:spcPct val="90000"/>
              </a:lnSpc>
            </a:pPr>
            <a:endParaRPr lang="en-US" smtClean="0"/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The </a:t>
            </a:r>
            <a:r>
              <a:rPr lang="en-US" b="1" smtClean="0"/>
              <a:t>Cytoplasm</a:t>
            </a:r>
            <a:r>
              <a:rPr lang="en-US" smtClean="0"/>
              <a:t> is the portion of the cell outside the nucleus.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mtClean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b="1" smtClean="0">
                <a:solidFill>
                  <a:srgbClr val="CC00CC"/>
                </a:solidFill>
              </a:rPr>
              <a:t>Cilia / Flagella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143000"/>
            <a:ext cx="8229600" cy="4038600"/>
          </a:xfrm>
        </p:spPr>
        <p:txBody>
          <a:bodyPr/>
          <a:lstStyle/>
          <a:p>
            <a:pPr eaLnBrk="1" hangingPunct="1"/>
            <a:r>
              <a:rPr lang="en-US" b="1" smtClean="0">
                <a:solidFill>
                  <a:srgbClr val="0000FF"/>
                </a:solidFill>
              </a:rPr>
              <a:t>Structure/Function: </a:t>
            </a:r>
            <a:r>
              <a:rPr lang="en-US" smtClean="0"/>
              <a:t>hair-like organelles that extend from the surface of the cell, where they assist in movement</a:t>
            </a:r>
          </a:p>
          <a:p>
            <a:pPr eaLnBrk="1" hangingPunct="1"/>
            <a:r>
              <a:rPr lang="en-US" smtClean="0"/>
              <a:t>Made of microtubules!</a:t>
            </a:r>
          </a:p>
          <a:p>
            <a:pPr eaLnBrk="1" hangingPunct="1"/>
            <a:r>
              <a:rPr lang="en-US" smtClean="0"/>
              <a:t>Differences between cilia and flagella</a:t>
            </a:r>
            <a:endParaRPr lang="en-US" b="1" smtClean="0">
              <a:solidFill>
                <a:srgbClr val="0000FF"/>
              </a:solidFill>
            </a:endParaRPr>
          </a:p>
        </p:txBody>
      </p:sp>
      <p:pic>
        <p:nvPicPr>
          <p:cNvPr id="5530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4267200"/>
            <a:ext cx="3295650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30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4419600"/>
            <a:ext cx="2695575" cy="211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2400"/>
            <a:ext cx="4595813" cy="326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3240088"/>
            <a:ext cx="4495800" cy="341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 smtClean="0">
                <a:solidFill>
                  <a:srgbClr val="CC00CC"/>
                </a:solidFill>
              </a:rPr>
              <a:t>Cytoplasm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b="1" smtClean="0">
                <a:solidFill>
                  <a:srgbClr val="0000FF"/>
                </a:solidFill>
              </a:rPr>
              <a:t>Definition:</a:t>
            </a:r>
            <a:r>
              <a:rPr lang="en-US" smtClean="0">
                <a:solidFill>
                  <a:srgbClr val="0000FF"/>
                </a:solidFill>
              </a:rPr>
              <a:t> </a:t>
            </a:r>
            <a:r>
              <a:rPr lang="en-US" smtClean="0"/>
              <a:t>The region of a cell between the cell membrane and the nucleus</a:t>
            </a:r>
          </a:p>
          <a:p>
            <a:pPr eaLnBrk="1" hangingPunct="1"/>
            <a:r>
              <a:rPr lang="en-US" smtClean="0"/>
              <a:t>Contains a variety of organelles in a jelly-like, watery fluid called the cytosol</a:t>
            </a:r>
          </a:p>
        </p:txBody>
      </p:sp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4114800"/>
            <a:ext cx="24384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C00CC"/>
                </a:solidFill>
              </a:rPr>
              <a:t>Cell Membrane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029200" cy="4525963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Also called the </a:t>
            </a:r>
            <a:r>
              <a:rPr lang="en-US" b="1" dirty="0" smtClean="0"/>
              <a:t>plasma membrane</a:t>
            </a:r>
          </a:p>
          <a:p>
            <a:r>
              <a:rPr lang="en-US" dirty="0" smtClean="0"/>
              <a:t>A</a:t>
            </a:r>
            <a:r>
              <a:rPr lang="en-US" b="1" dirty="0" smtClean="0"/>
              <a:t> barrier </a:t>
            </a:r>
            <a:r>
              <a:rPr lang="en-US" dirty="0" smtClean="0"/>
              <a:t>that surrounds the </a:t>
            </a:r>
            <a:r>
              <a:rPr lang="en-US" b="1" dirty="0" smtClean="0"/>
              <a:t>cytoplasm </a:t>
            </a:r>
          </a:p>
          <a:p>
            <a:r>
              <a:rPr lang="en-US" dirty="0" smtClean="0"/>
              <a:t>Separates the inside of cells from the outside environment </a:t>
            </a:r>
          </a:p>
          <a:p>
            <a:r>
              <a:rPr lang="en-US" dirty="0" smtClean="0"/>
              <a:t>Regulates passage of materials into and out of the cell</a:t>
            </a:r>
          </a:p>
          <a:p>
            <a:r>
              <a:rPr lang="en-US" dirty="0" smtClean="0"/>
              <a:t>Found in both plant and animal cells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1600200"/>
            <a:ext cx="3152775" cy="2401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4114800"/>
            <a:ext cx="3000514" cy="218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>
                <a:solidFill>
                  <a:srgbClr val="CC00CC"/>
                </a:solidFill>
              </a:rPr>
              <a:t>Nucleus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4953000" cy="4953000"/>
          </a:xfrm>
        </p:spPr>
        <p:txBody>
          <a:bodyPr/>
          <a:lstStyle/>
          <a:p>
            <a:pPr lvl="1" eaLnBrk="1" hangingPunct="1">
              <a:spcBef>
                <a:spcPct val="45000"/>
              </a:spcBef>
              <a:buFontTx/>
              <a:buNone/>
            </a:pPr>
            <a:r>
              <a:rPr lang="en-US" smtClean="0"/>
              <a:t>The nucleus is the </a:t>
            </a:r>
            <a:r>
              <a:rPr lang="en-US" b="1" smtClean="0"/>
              <a:t>control</a:t>
            </a:r>
          </a:p>
          <a:p>
            <a:pPr lvl="1" eaLnBrk="1" hangingPunct="1">
              <a:spcBef>
                <a:spcPct val="45000"/>
              </a:spcBef>
              <a:buFontTx/>
              <a:buNone/>
            </a:pPr>
            <a:r>
              <a:rPr lang="en-US" b="1" smtClean="0"/>
              <a:t>center</a:t>
            </a:r>
            <a:r>
              <a:rPr lang="en-US" smtClean="0"/>
              <a:t> of the cell.</a:t>
            </a:r>
          </a:p>
          <a:p>
            <a:pPr lvl="1" eaLnBrk="1" hangingPunct="1">
              <a:spcBef>
                <a:spcPct val="45000"/>
              </a:spcBef>
              <a:buFontTx/>
              <a:buNone/>
            </a:pPr>
            <a:endParaRPr lang="en-US" smtClean="0"/>
          </a:p>
          <a:p>
            <a:pPr lvl="1" eaLnBrk="1" hangingPunct="1">
              <a:spcBef>
                <a:spcPct val="45000"/>
              </a:spcBef>
              <a:buFontTx/>
              <a:buNone/>
            </a:pPr>
            <a:r>
              <a:rPr lang="en-US" smtClean="0"/>
              <a:t>The nucleus contains nearly all the cell's DNA and with it the coded instructions for making proteins and other important molecules.</a:t>
            </a:r>
          </a:p>
          <a:p>
            <a:pPr eaLnBrk="1" hangingPunct="1"/>
            <a:endParaRPr lang="en-US" smtClean="0">
              <a:solidFill>
                <a:srgbClr val="0000FF"/>
              </a:solidFill>
            </a:endParaRPr>
          </a:p>
        </p:txBody>
      </p:sp>
      <p:pic>
        <p:nvPicPr>
          <p:cNvPr id="3174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2009775"/>
            <a:ext cx="36195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b="1" smtClean="0">
                <a:solidFill>
                  <a:srgbClr val="CC00CC"/>
                </a:solidFill>
              </a:rPr>
              <a:t>Ribosomes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19200"/>
            <a:ext cx="7848600" cy="4525963"/>
          </a:xfrm>
        </p:spPr>
        <p:txBody>
          <a:bodyPr/>
          <a:lstStyle/>
          <a:p>
            <a:pPr lvl="1" eaLnBrk="1" hangingPunct="1">
              <a:buFontTx/>
              <a:buNone/>
            </a:pPr>
            <a:r>
              <a:rPr lang="en-US" b="1" smtClean="0"/>
              <a:t>One of the most important jobs carried out in the cell is making proteins.</a:t>
            </a:r>
          </a:p>
          <a:p>
            <a:pPr lvl="1" eaLnBrk="1" hangingPunct="1">
              <a:buFontTx/>
              <a:buNone/>
            </a:pPr>
            <a:endParaRPr lang="en-US" b="1" smtClean="0"/>
          </a:p>
          <a:p>
            <a:pPr lvl="1" eaLnBrk="1" hangingPunct="1">
              <a:buFontTx/>
              <a:buNone/>
            </a:pPr>
            <a:r>
              <a:rPr lang="en-US" smtClean="0"/>
              <a:t>Proteins are assembled on ribosomes</a:t>
            </a:r>
            <a:r>
              <a:rPr lang="en-US" b="1" smtClean="0"/>
              <a:t>.</a:t>
            </a:r>
          </a:p>
          <a:p>
            <a:pPr lvl="1" eaLnBrk="1" hangingPunct="1">
              <a:buFontTx/>
              <a:buNone/>
            </a:pPr>
            <a:endParaRPr lang="en-US" b="1" smtClean="0"/>
          </a:p>
          <a:p>
            <a:pPr lvl="1" eaLnBrk="1" hangingPunct="1">
              <a:buFontTx/>
              <a:buNone/>
            </a:pPr>
            <a:r>
              <a:rPr lang="en-US" smtClean="0"/>
              <a:t>Ribosomes</a:t>
            </a:r>
            <a:r>
              <a:rPr lang="en-US" b="1" smtClean="0"/>
              <a:t> are small particles of RNA and protein found throughout the cytoplasm.</a:t>
            </a:r>
          </a:p>
          <a:p>
            <a:pPr lvl="1" eaLnBrk="1" hangingPunct="1">
              <a:buFontTx/>
              <a:buNone/>
            </a:pPr>
            <a:endParaRPr lang="en-US" smtClean="0"/>
          </a:p>
          <a:p>
            <a:pPr eaLnBrk="1" hangingPunct="1">
              <a:buFontTx/>
              <a:buNone/>
            </a:pPr>
            <a:endParaRPr lang="en-US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>
                <a:solidFill>
                  <a:srgbClr val="CC00CC"/>
                </a:solidFill>
              </a:rPr>
              <a:t>Endoplasmic Reticulum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371600"/>
            <a:ext cx="3200400" cy="4495800"/>
          </a:xfrm>
        </p:spPr>
        <p:txBody>
          <a:bodyPr/>
          <a:lstStyle/>
          <a:p>
            <a:pPr eaLnBrk="1" hangingPunct="1"/>
            <a:r>
              <a:rPr lang="en-US" sz="2800" smtClean="0"/>
              <a:t>A system of membranous tubes and sacs</a:t>
            </a:r>
          </a:p>
          <a:p>
            <a:pPr eaLnBrk="1" hangingPunct="1"/>
            <a:endParaRPr lang="en-US" sz="2800" smtClean="0"/>
          </a:p>
          <a:p>
            <a:pPr eaLnBrk="1" hangingPunct="1"/>
            <a:r>
              <a:rPr lang="en-US" sz="2800" smtClean="0"/>
              <a:t>Used to make proteins and as a “highway for cell materials”</a:t>
            </a:r>
          </a:p>
        </p:txBody>
      </p:sp>
      <p:pic>
        <p:nvPicPr>
          <p:cNvPr id="35844" name="Picture 9" descr="sb6500c06"/>
          <p:cNvPicPr>
            <a:picLocks noChangeAspect="1" noChangeArrowheads="1"/>
          </p:cNvPicPr>
          <p:nvPr/>
        </p:nvPicPr>
        <p:blipFill>
          <a:blip r:embed="rId2" cstate="print"/>
          <a:srcRect t="40637" r="48856"/>
          <a:stretch>
            <a:fillRect/>
          </a:stretch>
        </p:blipFill>
        <p:spPr bwMode="auto">
          <a:xfrm>
            <a:off x="3733800" y="1676400"/>
            <a:ext cx="5021263" cy="439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8546" name="Group 2"/>
          <p:cNvGraphicFramePr>
            <a:graphicFrameLocks noGrp="1"/>
          </p:cNvGraphicFramePr>
          <p:nvPr/>
        </p:nvGraphicFramePr>
        <p:xfrm>
          <a:off x="228600" y="1219200"/>
          <a:ext cx="8610600" cy="4217353"/>
        </p:xfrm>
        <a:graphic>
          <a:graphicData uri="http://schemas.openxmlformats.org/drawingml/2006/table">
            <a:tbl>
              <a:tblPr/>
              <a:tblGrid>
                <a:gridCol w="2870200"/>
                <a:gridCol w="2870200"/>
                <a:gridCol w="2870200"/>
              </a:tblGrid>
              <a:tr h="11461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Rough 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Smooth 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509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Structure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Has Ribosomes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No Ribosomes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732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Function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Makes Protein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Regulates calcium level in muscle, makes steroids in glands, breaks down toxins in liver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04800"/>
            <a:ext cx="8229600" cy="1143000"/>
          </a:xfrm>
        </p:spPr>
        <p:txBody>
          <a:bodyPr/>
          <a:lstStyle/>
          <a:p>
            <a:pPr eaLnBrk="1" hangingPunct="1"/>
            <a:r>
              <a:rPr lang="en-US" b="1" smtClean="0">
                <a:solidFill>
                  <a:srgbClr val="CC00CC"/>
                </a:solidFill>
              </a:rPr>
              <a:t>Golgi Apparatus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524000"/>
            <a:ext cx="8229600" cy="4525963"/>
          </a:xfrm>
        </p:spPr>
        <p:txBody>
          <a:bodyPr/>
          <a:lstStyle/>
          <a:p>
            <a:pPr eaLnBrk="1" hangingPunct="1"/>
            <a:r>
              <a:rPr lang="en-US" b="1" smtClean="0">
                <a:solidFill>
                  <a:srgbClr val="0000FF"/>
                </a:solidFill>
              </a:rPr>
              <a:t>Function:</a:t>
            </a:r>
            <a:r>
              <a:rPr lang="en-US" smtClean="0"/>
              <a:t> the processing and packaging organelle; works with the ER; modifies proteins to be sent out of the cell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b="1" smtClean="0">
                <a:solidFill>
                  <a:srgbClr val="0000FF"/>
                </a:solidFill>
              </a:rPr>
              <a:t>Structure:</a:t>
            </a:r>
          </a:p>
          <a:p>
            <a:pPr eaLnBrk="1" hangingPunct="1">
              <a:buFontTx/>
              <a:buNone/>
            </a:pPr>
            <a:r>
              <a:rPr lang="en-US" smtClean="0"/>
              <a:t>		1) System of membranes</a:t>
            </a:r>
          </a:p>
          <a:p>
            <a:pPr eaLnBrk="1" hangingPunct="1">
              <a:buFontTx/>
              <a:buNone/>
            </a:pPr>
            <a:r>
              <a:rPr lang="en-US" smtClean="0"/>
              <a:t>		2) Flattened sacs</a:t>
            </a:r>
          </a:p>
        </p:txBody>
      </p:sp>
      <p:pic>
        <p:nvPicPr>
          <p:cNvPr id="3891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3048000"/>
            <a:ext cx="3181350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499</Words>
  <Application>Microsoft Office PowerPoint</Application>
  <PresentationFormat>On-screen Show (4:3)</PresentationFormat>
  <Paragraphs>81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Check your Understanding</vt:lpstr>
      <vt:lpstr>Review</vt:lpstr>
      <vt:lpstr>Cytoplasm</vt:lpstr>
      <vt:lpstr>Cell Membrane</vt:lpstr>
      <vt:lpstr>Nucleus</vt:lpstr>
      <vt:lpstr>Ribosomes</vt:lpstr>
      <vt:lpstr>Endoplasmic Reticulum</vt:lpstr>
      <vt:lpstr>Slide 8</vt:lpstr>
      <vt:lpstr>Golgi Apparatus</vt:lpstr>
      <vt:lpstr>Slide 10</vt:lpstr>
      <vt:lpstr>Lysosomes</vt:lpstr>
      <vt:lpstr>Slide 12</vt:lpstr>
      <vt:lpstr>Slide 13</vt:lpstr>
      <vt:lpstr>Mitochondria</vt:lpstr>
      <vt:lpstr>Chloroplasts</vt:lpstr>
      <vt:lpstr>Vacuole</vt:lpstr>
      <vt:lpstr>Cell Wall</vt:lpstr>
      <vt:lpstr>Cytoskeleton</vt:lpstr>
      <vt:lpstr>Slide 19</vt:lpstr>
      <vt:lpstr>Cilia / Flagella</vt:lpstr>
      <vt:lpstr>Slide 21</vt:lpstr>
    </vt:vector>
  </TitlesOfParts>
  <Company>PWCS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Check your Understanding</dc:title>
  <dc:creator>Kathryn Emerson Ottolini</dc:creator>
  <cp:lastModifiedBy>Kathryn Emerson Ottolini</cp:lastModifiedBy>
  <cp:revision>2</cp:revision>
  <dcterms:created xsi:type="dcterms:W3CDTF">2011-10-28T12:47:24Z</dcterms:created>
  <dcterms:modified xsi:type="dcterms:W3CDTF">2011-10-28T13:02:33Z</dcterms:modified>
</cp:coreProperties>
</file>